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774" r:id="rId3"/>
    <p:sldMasterId id="2147483698" r:id="rId4"/>
    <p:sldMasterId id="2147483769" r:id="rId5"/>
    <p:sldMasterId id="2147483685" r:id="rId6"/>
    <p:sldMasterId id="2147483732" r:id="rId7"/>
    <p:sldMasterId id="2147483687" r:id="rId8"/>
    <p:sldMasterId id="2147483765" r:id="rId9"/>
    <p:sldMasterId id="2147483721" r:id="rId10"/>
    <p:sldMasterId id="2147483768" r:id="rId11"/>
  </p:sldMasterIdLst>
  <p:notesMasterIdLst>
    <p:notesMasterId r:id="rId22"/>
  </p:notesMasterIdLst>
  <p:sldIdLst>
    <p:sldId id="257" r:id="rId12"/>
    <p:sldId id="354" r:id="rId13"/>
    <p:sldId id="382" r:id="rId14"/>
    <p:sldId id="384" r:id="rId15"/>
    <p:sldId id="385" r:id="rId16"/>
    <p:sldId id="386" r:id="rId17"/>
    <p:sldId id="383" r:id="rId18"/>
    <p:sldId id="387" r:id="rId19"/>
    <p:sldId id="381" r:id="rId20"/>
    <p:sldId id="388" r:id="rId21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582B50-A247-3151-5D6E-8ECF0418092D}" name="Sean Wood" initials="" userId="S::sean.wood@utsa.edu::3950d78f-de21-4dd7-8916-bbff02a7f5ea" providerId="AD"/>
  <p188:author id="{5731F55C-EC48-E8EE-A385-318240C60270}" name="Long, Pressy K." initials="PL" userId="S::Pressenna.Long@usaa.com::71cd75fc-96e2-4fc7-b077-7dca947189d3" providerId="AD"/>
  <p188:author id="{7BEC8067-22B8-A118-C89C-40CA74C4A523}" name="Samantha Salazar" initials="SS" userId="S::ssalazar@mvculture.com::1d602b40-9561-46a7-82cd-14c05aaece5d" providerId="AD"/>
  <p188:author id="{B8C3D872-86D5-8EE5-317A-70684F964220}" name="Jackson, Twanfran S (Fran) CIV (USA)" initials="TJ" userId="S::twanfran.s.jackson.naf@us.navy.mil::1549f211-e0e5-4ad1-bbda-6370cd3d6b35" providerId="AD"/>
  <p188:author id="{09EC8887-FF70-714F-7A9A-AFF85910E5C7}" name="Baker, John C CIV USN CNIC WASHINGTON DC (USA)" initials="JCB" userId="Baker, John C CIV USN CNIC WASHINGTON DC (USA)" providerId="Non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1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2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06F"/>
    <a:srgbClr val="D4E0F1"/>
    <a:srgbClr val="D0DBEF"/>
    <a:srgbClr val="00416D"/>
    <a:srgbClr val="006092"/>
    <a:srgbClr val="1A61A8"/>
    <a:srgbClr val="707070"/>
    <a:srgbClr val="004071"/>
    <a:srgbClr val="0F6509"/>
    <a:srgbClr val="AB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8"/>
    <p:restoredTop sz="86541"/>
  </p:normalViewPr>
  <p:slideViewPr>
    <p:cSldViewPr snapToGrid="0" snapToObjects="1">
      <p:cViewPr varScale="1">
        <p:scale>
          <a:sx n="103" d="100"/>
          <a:sy n="103" d="100"/>
        </p:scale>
        <p:origin x="16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000F5-CCA1-8BD6-47D2-CA70B1B66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C7C0A-754A-407A-7732-C8FC93B385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7570A-E776-9F26-7661-65B2C3940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899A5-B563-A4D7-61AB-A37B669DD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52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14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23C52-69FA-89CD-D08A-F3640B9C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E9F27-B077-998C-3714-F436FAFE4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9B9907-B61D-06B7-1877-0F3DE15B7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8FD3-1AA4-BF04-CBAE-D8E807127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339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A3EE2-49CE-BA28-CD2F-B3DD0966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90BA7-B8B4-0C68-5145-80CAF67D4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A3485-636F-C13E-8B72-81AB88F3E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70AD4-B7C1-2B3D-A8E4-21BDE002F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2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506A0-96BE-A29D-66B8-5D4098133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8FB715-3C13-A311-127A-5CACD1DD0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3E11BA-85C5-768B-2E0C-E4425037B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1DA56-70C1-1ECC-4B0D-63C55F3BE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56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5348-DE61-1C48-8923-A594D3073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47F0B-2FD3-D5EC-97E3-926964C81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04C379-8FE3-2A2F-7EDE-E2BC22119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4A80F-C30B-1282-9C08-5204AB21F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90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EF467-E1AA-76D8-D9D0-A2D3D3309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79B1F-A195-8495-3D6A-36E680743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D7A27-ABEC-E157-6F52-0C1BE387C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3E064-10CB-3905-E2E4-F1430056B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49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725EC-171D-182E-B882-457443457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03FCD-1C55-115A-7377-7B38C107A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566C0-5E7A-ACF8-240E-72B75FBD0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09E5A-80FA-A977-E6A1-1A5999A9A5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33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21B01-A5A1-3B68-490B-008E2DAD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52A1A-D6FA-8422-C2CC-D5F46B4D1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E71CC-A2E1-16F9-FD22-BDFA8E839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4C6C3-2039-9805-3C40-01F71712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47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76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BAFB0-D707-47DF-CD85-1E24E5C60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32000" cy="20130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C76001-4DA0-7A3D-F021-C6007C1D02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8" y="576777"/>
            <a:ext cx="914817" cy="859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FA68D-AF27-578E-F77D-6B28B09B6F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611" cy="958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549348-01E0-6562-DF9C-B1C0A1CD3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59C216-17AF-6880-8260-04B652D7AA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01FE45-899E-BB41-84E1-F9C926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AA789-9981-7C48-9F5A-5471F6CCF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8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png"/><Relationship Id="rId1" Type="http://schemas.openxmlformats.org/officeDocument/2006/relationships/theme" Target="../theme/theme10.xml"/><Relationship Id="rId4" Type="http://schemas.openxmlformats.org/officeDocument/2006/relationships/image" Target="../media/image18.tif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png"/><Relationship Id="rId1" Type="http://schemas.openxmlformats.org/officeDocument/2006/relationships/theme" Target="../theme/theme11.xml"/><Relationship Id="rId4" Type="http://schemas.openxmlformats.org/officeDocument/2006/relationships/image" Target="../media/image18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military personnel&#10;&#10;Description automatically generated">
            <a:extLst>
              <a:ext uri="{FF2B5EF4-FFF2-40B4-BE49-F238E27FC236}">
                <a16:creationId xmlns:a16="http://schemas.microsoft.com/office/drawing/2014/main" id="{F37EC37F-7C3A-6F98-75BA-06730C25E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700" r:id="rId3"/>
    <p:sldLayoutId id="214748370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Triángulo 7">
            <a:extLst>
              <a:ext uri="{FF2B5EF4-FFF2-40B4-BE49-F238E27FC236}">
                <a16:creationId xmlns:a16="http://schemas.microsoft.com/office/drawing/2014/main" id="{2FEB8ACB-F208-BC4A-A9D2-C0A0C31DBEF8}"/>
              </a:ext>
            </a:extLst>
          </p:cNvPr>
          <p:cNvSpPr/>
          <p:nvPr userDrawn="1"/>
        </p:nvSpPr>
        <p:spPr>
          <a:xfrm rot="5400000">
            <a:off x="-953504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3" y="2946662"/>
            <a:ext cx="1009733" cy="96467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ED64FD1-E2DF-374A-9465-A290FE0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12" y="19643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23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BDF3BA6F-780A-7706-83FF-6DA3C3F34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6286" y="2789849"/>
            <a:ext cx="4126701" cy="207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Financial Referral Resources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3C6EB62B-07A3-5BA2-1B71-D9E2AD736D03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" name="Group 20" descr="Cover design element.">
            <a:extLst>
              <a:ext uri="{FF2B5EF4-FFF2-40B4-BE49-F238E27FC236}">
                <a16:creationId xmlns:a16="http://schemas.microsoft.com/office/drawing/2014/main" id="{86CF9B7F-EB01-CB3D-F320-50246E8D87FD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43950-7BBA-4298-25AB-FFCF6F0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37F2BC-B35D-C224-A4CF-6D974F2C0833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4" name="Title Placeholder 7">
            <a:extLst>
              <a:ext uri="{FF2B5EF4-FFF2-40B4-BE49-F238E27FC236}">
                <a16:creationId xmlns:a16="http://schemas.microsoft.com/office/drawing/2014/main" id="{C7B3A218-7206-F89D-C4EA-4766AD6E9368}"/>
              </a:ext>
            </a:extLst>
          </p:cNvPr>
          <p:cNvSpPr txBox="1">
            <a:spLocks/>
          </p:cNvSpPr>
          <p:nvPr/>
        </p:nvSpPr>
        <p:spPr>
          <a:xfrm>
            <a:off x="4766287" y="4880225"/>
            <a:ext cx="3930904" cy="750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Edition</a:t>
            </a:r>
          </a:p>
        </p:txBody>
      </p:sp>
      <p:sp>
        <p:nvSpPr>
          <p:cNvPr id="25" name="Title Placeholder 7">
            <a:extLst>
              <a:ext uri="{FF2B5EF4-FFF2-40B4-BE49-F238E27FC236}">
                <a16:creationId xmlns:a16="http://schemas.microsoft.com/office/drawing/2014/main" id="{687B6B2D-1D0D-F3B7-2F41-16B07747C985}"/>
              </a:ext>
            </a:extLst>
          </p:cNvPr>
          <p:cNvSpPr txBox="1">
            <a:spLocks/>
          </p:cNvSpPr>
          <p:nvPr/>
        </p:nvSpPr>
        <p:spPr>
          <a:xfrm>
            <a:off x="543608" y="6566388"/>
            <a:ext cx="2405075" cy="1940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Updated July</a:t>
            </a:r>
            <a:r>
              <a:rPr lang="en-US" sz="1000" b="0" i="1" dirty="0">
                <a:solidFill>
                  <a:srgbClr val="004071"/>
                </a:solidFill>
                <a:latin typeface="Arial" panose="020B0604020202020204" pitchFamily="34" charset="0"/>
              </a:rPr>
              <a:t> </a:t>
            </a:r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2025</a:t>
            </a:r>
            <a:endParaRPr lang="en-US" sz="1000" b="0" dirty="0">
              <a:solidFill>
                <a:srgbClr val="0040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76853-03D4-AA33-53C0-5F80D56A5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FE77B3-8DC8-7340-182A-BFC1CB69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Resource Case Studies</a:t>
            </a:r>
          </a:p>
        </p:txBody>
      </p:sp>
      <p:pic>
        <p:nvPicPr>
          <p:cNvPr id="11" name="Picture 10" descr="Image containing a folder with papers in it.">
            <a:extLst>
              <a:ext uri="{FF2B5EF4-FFF2-40B4-BE49-F238E27FC236}">
                <a16:creationId xmlns:a16="http://schemas.microsoft.com/office/drawing/2014/main" id="{61DA882A-79BD-FA87-5C57-AE7EF36A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427" y="1784577"/>
            <a:ext cx="5511419" cy="423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 descr="Graphic containing the page number.">
            <a:extLst>
              <a:ext uri="{FF2B5EF4-FFF2-40B4-BE49-F238E27FC236}">
                <a16:creationId xmlns:a16="http://schemas.microsoft.com/office/drawing/2014/main" id="{E11BD1A7-7FA9-71E6-B599-B06CFF6D19FB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43C4984B-1CE8-7BD8-9FE4-646700BB2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835399"/>
            <a:ext cx="73269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8-14 to 8-16</a:t>
            </a:r>
          </a:p>
        </p:txBody>
      </p:sp>
    </p:spTree>
    <p:extLst>
      <p:ext uri="{BB962C8B-B14F-4D97-AF65-F5344CB8AC3E}">
        <p14:creationId xmlns:p14="http://schemas.microsoft.com/office/powerpoint/2010/main" val="257753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DE2F-6765-7733-E780-FB1FFF93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Making a Referral</a:t>
            </a:r>
          </a:p>
        </p:txBody>
      </p:sp>
      <p:grpSp>
        <p:nvGrpSpPr>
          <p:cNvPr id="22" name="Group 21" descr="Graphic depicting the steps to making a referral.">
            <a:extLst>
              <a:ext uri="{FF2B5EF4-FFF2-40B4-BE49-F238E27FC236}">
                <a16:creationId xmlns:a16="http://schemas.microsoft.com/office/drawing/2014/main" id="{746D77D3-6212-FB55-9CF3-0BF9DB7F475E}"/>
              </a:ext>
            </a:extLst>
          </p:cNvPr>
          <p:cNvGrpSpPr/>
          <p:nvPr/>
        </p:nvGrpSpPr>
        <p:grpSpPr>
          <a:xfrm>
            <a:off x="761766" y="3141034"/>
            <a:ext cx="7815020" cy="1428750"/>
            <a:chOff x="761766" y="3141034"/>
            <a:chExt cx="7815020" cy="14287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6B0E09-3AAB-B482-2BD8-2A737C151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766" y="3141034"/>
              <a:ext cx="7815020" cy="1428750"/>
            </a:xfrm>
            <a:prstGeom prst="rect">
              <a:avLst/>
            </a:prstGeom>
          </p:spPr>
        </p:pic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2EB5E53F-82D3-D3E4-6A6E-5D4212804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0977" y="3246435"/>
              <a:ext cx="1506644" cy="1264444"/>
              <a:chOff x="6159936" y="1189479"/>
              <a:chExt cx="1521023" cy="16850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9B6A20-6E4C-3DE4-960E-61E50E317577}"/>
                  </a:ext>
                </a:extLst>
              </p:cNvPr>
              <p:cNvSpPr/>
              <p:nvPr/>
            </p:nvSpPr>
            <p:spPr>
              <a:xfrm>
                <a:off x="6159936" y="1189479"/>
                <a:ext cx="1521023" cy="168504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B24957-B1A7-A15B-2B36-0EB805A5FB35}"/>
                  </a:ext>
                </a:extLst>
              </p:cNvPr>
              <p:cNvSpPr/>
              <p:nvPr/>
            </p:nvSpPr>
            <p:spPr>
              <a:xfrm>
                <a:off x="6159936" y="1189479"/>
                <a:ext cx="1521023" cy="168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213360" rIns="0" bIns="213360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b="1" dirty="0">
                    <a:solidFill>
                      <a:srgbClr val="17406F"/>
                    </a:solidFill>
                    <a:latin typeface="Arial Narrow" pitchFamily="34" charset="0"/>
                  </a:rPr>
                  <a:t>Monitor and follow up</a:t>
                </a:r>
              </a:p>
            </p:txBody>
          </p:sp>
        </p:grp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1A80C491-C1A3-2374-2024-F38C035CF2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8699" y="3246435"/>
              <a:ext cx="2098190" cy="1264444"/>
              <a:chOff x="4334708" y="1189479"/>
              <a:chExt cx="1909178" cy="168504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7B9341-D165-2ABE-9202-ECB684F1EF00}"/>
                  </a:ext>
                </a:extLst>
              </p:cNvPr>
              <p:cNvSpPr/>
              <p:nvPr/>
            </p:nvSpPr>
            <p:spPr>
              <a:xfrm>
                <a:off x="4334708" y="1189479"/>
                <a:ext cx="1521023" cy="168504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F6AF054-509C-5020-E4F3-9C9D6DFE44E0}"/>
                  </a:ext>
                </a:extLst>
              </p:cNvPr>
              <p:cNvSpPr/>
              <p:nvPr/>
            </p:nvSpPr>
            <p:spPr>
              <a:xfrm>
                <a:off x="4722863" y="1189479"/>
                <a:ext cx="1521023" cy="168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213360" rIns="0" bIns="213360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b="1" dirty="0">
                    <a:solidFill>
                      <a:srgbClr val="17406F"/>
                    </a:solidFill>
                    <a:latin typeface="Arial Narrow" pitchFamily="34" charset="0"/>
                  </a:rPr>
                  <a:t>Select and</a:t>
                </a:r>
                <a:br>
                  <a:rPr lang="en-US" sz="2100" b="1" dirty="0">
                    <a:solidFill>
                      <a:srgbClr val="17406F"/>
                    </a:solidFill>
                    <a:latin typeface="Arial Narrow" pitchFamily="34" charset="0"/>
                  </a:rPr>
                </a:br>
                <a:r>
                  <a:rPr lang="en-US" sz="2100" b="1" dirty="0">
                    <a:solidFill>
                      <a:srgbClr val="17406F"/>
                    </a:solidFill>
                    <a:latin typeface="Arial Narrow" pitchFamily="34" charset="0"/>
                  </a:rPr>
                  <a:t>make referral</a:t>
                </a:r>
              </a:p>
            </p:txBody>
          </p:sp>
        </p:grpSp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071F5A4F-BCFB-08B9-2610-42054560D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7740" y="3246435"/>
              <a:ext cx="1458093" cy="1264444"/>
              <a:chOff x="2460678" y="1189479"/>
              <a:chExt cx="1569825" cy="16850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18DF69-BB8C-673E-1C9C-19EC6C848347}"/>
                  </a:ext>
                </a:extLst>
              </p:cNvPr>
              <p:cNvSpPr/>
              <p:nvPr/>
            </p:nvSpPr>
            <p:spPr>
              <a:xfrm>
                <a:off x="2509480" y="1189479"/>
                <a:ext cx="1521023" cy="168504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92812E9-0B81-4753-0C25-9DC6D003D78C}"/>
                  </a:ext>
                </a:extLst>
              </p:cNvPr>
              <p:cNvSpPr/>
              <p:nvPr/>
            </p:nvSpPr>
            <p:spPr>
              <a:xfrm>
                <a:off x="2460678" y="1189479"/>
                <a:ext cx="1521023" cy="1685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0" tIns="213360" rIns="0" bIns="213360" spcCol="1270" anchor="ctr"/>
              <a:lstStyle/>
              <a:p>
                <a:pPr algn="ctr" defTabSz="9334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100" b="1" dirty="0">
                    <a:solidFill>
                      <a:schemeClr val="bg1"/>
                    </a:solidFill>
                    <a:latin typeface="Arial Narrow" pitchFamily="34" charset="0"/>
                  </a:rPr>
                  <a:t>Is a referral necessary?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44C275-E5A2-A95A-0CE0-D1FCE6B9E5BE}"/>
                </a:ext>
              </a:extLst>
            </p:cNvPr>
            <p:cNvSpPr/>
            <p:nvPr/>
          </p:nvSpPr>
          <p:spPr bwMode="auto">
            <a:xfrm>
              <a:off x="1982037" y="3223188"/>
              <a:ext cx="1140619" cy="12644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FB8DC1-07A0-DBBA-EBDD-C7FC1F0DB14D}"/>
                </a:ext>
              </a:extLst>
            </p:cNvPr>
            <p:cNvSpPr/>
            <p:nvPr/>
          </p:nvSpPr>
          <p:spPr bwMode="auto">
            <a:xfrm>
              <a:off x="1754117" y="3223924"/>
              <a:ext cx="422462" cy="358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213360" rIns="0" bIns="21336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102836-FE5F-B4FE-8BD7-56A7786672A7}"/>
                </a:ext>
              </a:extLst>
            </p:cNvPr>
            <p:cNvSpPr/>
            <p:nvPr/>
          </p:nvSpPr>
          <p:spPr bwMode="auto">
            <a:xfrm>
              <a:off x="1203499" y="3246435"/>
              <a:ext cx="1520479" cy="12644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213360" rIns="0" bIns="21336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Arial Narrow" pitchFamily="34" charset="0"/>
                </a:rPr>
                <a:t>Determine client’s needs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2661E6-9A2C-446A-A6D4-1921C15F715C}"/>
                </a:ext>
              </a:extLst>
            </p:cNvPr>
            <p:cNvSpPr/>
            <p:nvPr/>
          </p:nvSpPr>
          <p:spPr bwMode="auto">
            <a:xfrm>
              <a:off x="3589446" y="3223924"/>
              <a:ext cx="422462" cy="358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213360" rIns="0" bIns="21336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6E4179-193E-1227-BB84-0A1217FAC2C5}"/>
                </a:ext>
              </a:extLst>
            </p:cNvPr>
            <p:cNvSpPr/>
            <p:nvPr/>
          </p:nvSpPr>
          <p:spPr bwMode="auto">
            <a:xfrm>
              <a:off x="5429031" y="3223924"/>
              <a:ext cx="422462" cy="358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213360" rIns="0" bIns="21336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>
                  <a:solidFill>
                    <a:srgbClr val="17406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E8AA1C-FE2B-FE17-81C4-489EAF8E5ACA}"/>
                </a:ext>
              </a:extLst>
            </p:cNvPr>
            <p:cNvSpPr/>
            <p:nvPr/>
          </p:nvSpPr>
          <p:spPr bwMode="auto">
            <a:xfrm>
              <a:off x="7275558" y="3223924"/>
              <a:ext cx="422462" cy="3580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213360" rIns="0" bIns="21336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 dirty="0">
                  <a:solidFill>
                    <a:srgbClr val="17406F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4</a:t>
              </a:r>
            </a:p>
          </p:txBody>
        </p:sp>
      </p:grpSp>
      <p:sp>
        <p:nvSpPr>
          <p:cNvPr id="3" name="Oval 2" descr="Graphic containing the page number.">
            <a:extLst>
              <a:ext uri="{FF2B5EF4-FFF2-40B4-BE49-F238E27FC236}">
                <a16:creationId xmlns:a16="http://schemas.microsoft.com/office/drawing/2014/main" id="{6AE8B38B-9D63-CF77-8F6D-1BA7766AB84E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465CFA2-4A11-2D9E-1791-6255277D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35426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8-3</a:t>
            </a:r>
          </a:p>
        </p:txBody>
      </p:sp>
    </p:spTree>
    <p:extLst>
      <p:ext uri="{BB962C8B-B14F-4D97-AF65-F5344CB8AC3E}">
        <p14:creationId xmlns:p14="http://schemas.microsoft.com/office/powerpoint/2010/main" val="413807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DA875-281B-A736-2854-FC8DE174C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F686C45-8927-271B-5F4F-1C3EF207DB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Determine Client’s Needs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6928B8-D45F-4834-7786-7E85E2FE0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0" y="1628975"/>
            <a:ext cx="6116263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6848B-495B-0922-090E-EC7C30660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1" y="3131127"/>
            <a:ext cx="6116264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CD9446-181F-6D29-C41F-18C43CC0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1232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Determine who is NOT a client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Determine if mandatory reporting is necessary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Emergency (immediate) needs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Long-term needs</a:t>
            </a:r>
          </a:p>
        </p:txBody>
      </p:sp>
      <p:sp>
        <p:nvSpPr>
          <p:cNvPr id="7" name="Oval 6" descr="Graphic containing the page number.">
            <a:extLst>
              <a:ext uri="{FF2B5EF4-FFF2-40B4-BE49-F238E27FC236}">
                <a16:creationId xmlns:a16="http://schemas.microsoft.com/office/drawing/2014/main" id="{20046A6D-B219-862B-8283-495641E0A016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4EE8D1F-A68E-D228-F012-E7837D035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35426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8-3</a:t>
            </a:r>
          </a:p>
        </p:txBody>
      </p:sp>
    </p:spTree>
    <p:extLst>
      <p:ext uri="{BB962C8B-B14F-4D97-AF65-F5344CB8AC3E}">
        <p14:creationId xmlns:p14="http://schemas.microsoft.com/office/powerpoint/2010/main" val="283408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07352-4B2C-C4BC-0AAE-83872B4CE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72D8B53-2843-EBD8-30F4-E4327D99B5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a Referral Necessary?</a:t>
            </a:r>
          </a:p>
        </p:txBody>
      </p:sp>
      <p:grpSp>
        <p:nvGrpSpPr>
          <p:cNvPr id="22" name="Group 21" descr="Graphic depicting the number 2.">
            <a:extLst>
              <a:ext uri="{FF2B5EF4-FFF2-40B4-BE49-F238E27FC236}">
                <a16:creationId xmlns:a16="http://schemas.microsoft.com/office/drawing/2014/main" id="{DDCFF516-536A-414D-0CA6-A19B7B4195C5}"/>
              </a:ext>
            </a:extLst>
          </p:cNvPr>
          <p:cNvGrpSpPr/>
          <p:nvPr/>
        </p:nvGrpSpPr>
        <p:grpSpPr>
          <a:xfrm>
            <a:off x="2109185" y="2237049"/>
            <a:ext cx="5612003" cy="3624419"/>
            <a:chOff x="2109185" y="2237049"/>
            <a:chExt cx="5612003" cy="3624419"/>
          </a:xfrm>
        </p:grpSpPr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AA256F-BD01-4C36-0379-AC1EBA92F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9185" y="2237049"/>
              <a:ext cx="5612003" cy="36244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F8A187-0221-A2EA-D9E4-DF58E96AF9ED}"/>
                </a:ext>
              </a:extLst>
            </p:cNvPr>
            <p:cNvSpPr txBox="1"/>
            <p:nvPr/>
          </p:nvSpPr>
          <p:spPr>
            <a:xfrm>
              <a:off x="3879523" y="3281681"/>
              <a:ext cx="2071329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CFS</a:t>
              </a:r>
              <a:b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</a:p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Referral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8C7CC9-3EAA-9B22-704F-7DAA7E739578}"/>
                </a:ext>
              </a:extLst>
            </p:cNvPr>
            <p:cNvSpPr txBox="1"/>
            <p:nvPr/>
          </p:nvSpPr>
          <p:spPr>
            <a:xfrm>
              <a:off x="2878177" y="3688331"/>
              <a:ext cx="9627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CFS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60F77D-1184-CDFF-C666-50DF94992C34}"/>
                </a:ext>
              </a:extLst>
            </p:cNvPr>
            <p:cNvSpPr txBox="1"/>
            <p:nvPr/>
          </p:nvSpPr>
          <p:spPr>
            <a:xfrm>
              <a:off x="5794600" y="3688331"/>
              <a:ext cx="140663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Referral</a:t>
              </a:r>
            </a:p>
          </p:txBody>
        </p:sp>
      </p:grpSp>
      <p:sp>
        <p:nvSpPr>
          <p:cNvPr id="17" name="Oval 16" descr="Graphic containing the page number.">
            <a:extLst>
              <a:ext uri="{FF2B5EF4-FFF2-40B4-BE49-F238E27FC236}">
                <a16:creationId xmlns:a16="http://schemas.microsoft.com/office/drawing/2014/main" id="{4C2B1468-EFA4-1599-D6FA-51FE9A45D33C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B9A3D4F-8EFD-B249-7E04-A9A5BE120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35426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8-5</a:t>
            </a:r>
          </a:p>
        </p:txBody>
      </p:sp>
    </p:spTree>
    <p:extLst>
      <p:ext uri="{BB962C8B-B14F-4D97-AF65-F5344CB8AC3E}">
        <p14:creationId xmlns:p14="http://schemas.microsoft.com/office/powerpoint/2010/main" val="321847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A98C-4121-CA38-87FD-2976897CC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1C9C-8949-471E-EFE7-3837580500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Select and Make Referral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85A7F-177A-E812-4238-9BFFD7820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0" y="1628975"/>
            <a:ext cx="6116263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A276DF-1AA9-16AD-16D5-986D31F24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1" y="2981839"/>
            <a:ext cx="6116264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01F272-8D37-422C-DBA5-C82466DCF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0" y="4334703"/>
            <a:ext cx="6116264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0D2CBF-F3DA-2107-ADEC-CD9C8DAD6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1232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Explain limits of CFS role and abilities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Suggest and provide resources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Call for appointment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Make direct contact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416D"/>
                </a:solidFill>
              </a:rPr>
              <a:t>Prepare client to meet with referral</a:t>
            </a:r>
          </a:p>
        </p:txBody>
      </p:sp>
      <p:sp>
        <p:nvSpPr>
          <p:cNvPr id="18" name="Oval 17" descr="Graphic containing the page number.">
            <a:extLst>
              <a:ext uri="{FF2B5EF4-FFF2-40B4-BE49-F238E27FC236}">
                <a16:creationId xmlns:a16="http://schemas.microsoft.com/office/drawing/2014/main" id="{977210CD-DEC2-E46F-999D-C865420D3286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0B5FF418-C7AB-4C0F-717E-871319B4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35426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8-6</a:t>
            </a:r>
          </a:p>
        </p:txBody>
      </p:sp>
    </p:spTree>
    <p:extLst>
      <p:ext uri="{BB962C8B-B14F-4D97-AF65-F5344CB8AC3E}">
        <p14:creationId xmlns:p14="http://schemas.microsoft.com/office/powerpoint/2010/main" val="24173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64DBF-643D-DA16-7B92-337E8441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E4433DB-6D51-2CA4-7D35-AEA3EAE447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Monitor and Follow Up</a:t>
            </a:r>
          </a:p>
        </p:txBody>
      </p:sp>
      <p:grpSp>
        <p:nvGrpSpPr>
          <p:cNvPr id="22" name="Group 21" descr="Graphic depicting the monitor and follow up cycle.">
            <a:extLst>
              <a:ext uri="{FF2B5EF4-FFF2-40B4-BE49-F238E27FC236}">
                <a16:creationId xmlns:a16="http://schemas.microsoft.com/office/drawing/2014/main" id="{CBC17583-42DA-2C96-34EB-0770F73482AE}"/>
              </a:ext>
            </a:extLst>
          </p:cNvPr>
          <p:cNvGrpSpPr/>
          <p:nvPr/>
        </p:nvGrpSpPr>
        <p:grpSpPr>
          <a:xfrm>
            <a:off x="1947947" y="1452033"/>
            <a:ext cx="5121001" cy="5121001"/>
            <a:chOff x="1947947" y="1452033"/>
            <a:chExt cx="5121001" cy="5121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3E6EC0-30E4-22A8-2DE4-F748E2F1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7947" y="1452033"/>
              <a:ext cx="5121001" cy="51210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688485-D469-B7DE-0273-BAE91C687A8B}"/>
                </a:ext>
              </a:extLst>
            </p:cNvPr>
            <p:cNvSpPr txBox="1"/>
            <p:nvPr/>
          </p:nvSpPr>
          <p:spPr>
            <a:xfrm>
              <a:off x="3560957" y="1876580"/>
              <a:ext cx="18947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the client keep the</a:t>
              </a:r>
            </a:p>
            <a:p>
              <a:pPr algn="ctr"/>
              <a:r>
                <a:rPr lang="en-US" sz="2000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appointment?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F2FDCC-A07F-B9D1-526D-DA5367FDBF87}"/>
                </a:ext>
              </a:extLst>
            </p:cNvPr>
            <p:cNvSpPr txBox="1"/>
            <p:nvPr/>
          </p:nvSpPr>
          <p:spPr>
            <a:xfrm>
              <a:off x="1947948" y="3643369"/>
              <a:ext cx="18947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Continue</a:t>
              </a:r>
              <a:br>
                <a:rPr lang="en-US" sz="2000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monitor.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A185A7-8D07-C650-CBD6-71640FF3A855}"/>
                </a:ext>
              </a:extLst>
            </p:cNvPr>
            <p:cNvSpPr txBox="1"/>
            <p:nvPr/>
          </p:nvSpPr>
          <p:spPr>
            <a:xfrm>
              <a:off x="3560956" y="5151445"/>
              <a:ext cx="18882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appointment needed?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B7C44B-5B29-4A8E-C610-33040351F723}"/>
                </a:ext>
              </a:extLst>
            </p:cNvPr>
            <p:cNvSpPr txBox="1"/>
            <p:nvPr/>
          </p:nvSpPr>
          <p:spPr>
            <a:xfrm>
              <a:off x="5174166" y="3413864"/>
              <a:ext cx="18947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 </a:t>
              </a:r>
              <a:b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help? How?</a:t>
              </a:r>
            </a:p>
          </p:txBody>
        </p:sp>
      </p:grpSp>
      <p:sp>
        <p:nvSpPr>
          <p:cNvPr id="11" name="Oval 10" descr="Graphic containing the page number.">
            <a:extLst>
              <a:ext uri="{FF2B5EF4-FFF2-40B4-BE49-F238E27FC236}">
                <a16:creationId xmlns:a16="http://schemas.microsoft.com/office/drawing/2014/main" id="{82A2A580-EE30-451B-6D8A-5B156F8D9D65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87D6DF46-7568-BEBF-9E4A-F10775BE1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35426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8-6</a:t>
            </a:r>
          </a:p>
        </p:txBody>
      </p:sp>
    </p:spTree>
    <p:extLst>
      <p:ext uri="{BB962C8B-B14F-4D97-AF65-F5344CB8AC3E}">
        <p14:creationId xmlns:p14="http://schemas.microsoft.com/office/powerpoint/2010/main" val="221872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FB84E-C50C-E5A8-D29A-B8C2CCCC1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9269438-C511-6B1B-52C9-04E4656AED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Develop Your Resource Database</a:t>
            </a:r>
          </a:p>
        </p:txBody>
      </p:sp>
      <p:pic>
        <p:nvPicPr>
          <p:cNvPr id="5" name="Picture 4" descr="An image of a laptop.">
            <a:extLst>
              <a:ext uri="{FF2B5EF4-FFF2-40B4-BE49-F238E27FC236}">
                <a16:creationId xmlns:a16="http://schemas.microsoft.com/office/drawing/2014/main" id="{E0926711-4410-AFF7-539C-AFA9B74C6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475" y="1828800"/>
            <a:ext cx="6780623" cy="4331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F5822-7D26-C24F-9C77-F6BC5971509D}"/>
              </a:ext>
            </a:extLst>
          </p:cNvPr>
          <p:cNvSpPr txBox="1"/>
          <p:nvPr/>
        </p:nvSpPr>
        <p:spPr>
          <a:xfrm>
            <a:off x="2646856" y="2323462"/>
            <a:ext cx="4395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Name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Data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Information</a:t>
            </a:r>
          </a:p>
        </p:txBody>
      </p:sp>
      <p:pic>
        <p:nvPicPr>
          <p:cNvPr id="7" name="Picture 6" descr="The CFS logo.">
            <a:extLst>
              <a:ext uri="{FF2B5EF4-FFF2-40B4-BE49-F238E27FC236}">
                <a16:creationId xmlns:a16="http://schemas.microsoft.com/office/drawing/2014/main" id="{FFA813C3-AA31-D450-4612-6FE29D2F3A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844" y="3865123"/>
            <a:ext cx="905517" cy="866147"/>
          </a:xfrm>
          <a:prstGeom prst="rect">
            <a:avLst/>
          </a:prstGeom>
        </p:spPr>
      </p:pic>
      <p:sp>
        <p:nvSpPr>
          <p:cNvPr id="8" name="Oval 7" descr="Graphic containing the page number.">
            <a:extLst>
              <a:ext uri="{FF2B5EF4-FFF2-40B4-BE49-F238E27FC236}">
                <a16:creationId xmlns:a16="http://schemas.microsoft.com/office/drawing/2014/main" id="{024AE1F8-F007-23A3-35DF-213DE40FC5B0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1A4660CC-8AC7-BEFD-D4EE-3C283B48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35426"/>
            <a:ext cx="7326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8-7</a:t>
            </a:r>
          </a:p>
        </p:txBody>
      </p:sp>
    </p:spTree>
    <p:extLst>
      <p:ext uri="{BB962C8B-B14F-4D97-AF65-F5344CB8AC3E}">
        <p14:creationId xmlns:p14="http://schemas.microsoft.com/office/powerpoint/2010/main" val="90738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6710C-C410-DCAC-93B5-8B07F2EF7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43DE97-8C6F-59F5-28F0-79E8AF69CC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Optional Activity: Rapid Resource</a:t>
            </a:r>
          </a:p>
        </p:txBody>
      </p:sp>
      <p:sp>
        <p:nvSpPr>
          <p:cNvPr id="5" name="Oval 4" descr="Graphic containing the page number.">
            <a:extLst>
              <a:ext uri="{FF2B5EF4-FFF2-40B4-BE49-F238E27FC236}">
                <a16:creationId xmlns:a16="http://schemas.microsoft.com/office/drawing/2014/main" id="{20125F71-4F28-6C67-D86E-E252417A2EBB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C874DD37-8C0E-8003-8E83-9AEA3BF2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567" y="5965225"/>
            <a:ext cx="914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SM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8-10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F895C9-722B-5CB0-0B55-875D80EBDC28}"/>
              </a:ext>
            </a:extLst>
          </p:cNvPr>
          <p:cNvSpPr txBox="1">
            <a:spLocks/>
          </p:cNvSpPr>
          <p:nvPr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7070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416D"/>
                </a:solidFill>
              </a:rPr>
              <a:t>Research referral resource organization</a:t>
            </a:r>
          </a:p>
          <a:p>
            <a:r>
              <a:rPr lang="en-US" dirty="0">
                <a:solidFill>
                  <a:srgbClr val="00416D"/>
                </a:solidFill>
              </a:rPr>
              <a:t>Present findings to class</a:t>
            </a:r>
          </a:p>
          <a:p>
            <a:pPr marL="80008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What is the resource?</a:t>
            </a:r>
          </a:p>
          <a:p>
            <a:pPr marL="80008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How does one access/reach the resource?</a:t>
            </a:r>
          </a:p>
          <a:p>
            <a:pPr marL="80008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Who is eligible for the resource?</a:t>
            </a:r>
          </a:p>
          <a:p>
            <a:pPr marL="80008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When would you use this as a referral resource?</a:t>
            </a:r>
          </a:p>
          <a:p>
            <a:pPr marL="800083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rgbClr val="00416D"/>
                </a:solidFill>
              </a:rPr>
              <a:t>What one thing did you learn about the resource?</a:t>
            </a:r>
          </a:p>
        </p:txBody>
      </p:sp>
    </p:spTree>
    <p:extLst>
      <p:ext uri="{BB962C8B-B14F-4D97-AF65-F5344CB8AC3E}">
        <p14:creationId xmlns:p14="http://schemas.microsoft.com/office/powerpoint/2010/main" val="337803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2538D-6AA6-E97B-29A9-671ACD77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499F1C-EC2B-0AF7-9274-B7C3123666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Quick Reference Guide for Urgent Situations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4B758-F5FF-ED32-C8C1-D4C5DF73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Tool for addressing immediate needs quickly</a:t>
            </a:r>
          </a:p>
          <a:p>
            <a:r>
              <a:rPr lang="en-US" dirty="0">
                <a:solidFill>
                  <a:srgbClr val="00416D"/>
                </a:solidFill>
              </a:rPr>
              <a:t>Potential situations may include: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Utility shutoff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Car repossession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Food insecurity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Eviction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Emergency child care and pregnancy support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Unpaid Service member and basic needs assistance</a:t>
            </a:r>
          </a:p>
        </p:txBody>
      </p:sp>
      <p:pic>
        <p:nvPicPr>
          <p:cNvPr id="4" name="Picture 3" descr="A person helping another person climbing a mountain.">
            <a:extLst>
              <a:ext uri="{FF2B5EF4-FFF2-40B4-BE49-F238E27FC236}">
                <a16:creationId xmlns:a16="http://schemas.microsoft.com/office/drawing/2014/main" id="{4D34593B-7011-B58C-7D10-C12F8AB2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897975"/>
            <a:ext cx="2413959" cy="1725603"/>
          </a:xfrm>
          <a:prstGeom prst="rect">
            <a:avLst/>
          </a:prstGeom>
        </p:spPr>
      </p:pic>
      <p:sp>
        <p:nvSpPr>
          <p:cNvPr id="5" name="Oval 4" descr="Graphic containing the page number.">
            <a:extLst>
              <a:ext uri="{FF2B5EF4-FFF2-40B4-BE49-F238E27FC236}">
                <a16:creationId xmlns:a16="http://schemas.microsoft.com/office/drawing/2014/main" id="{64D838E9-310A-FF1B-90CD-5B59FD84336F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66939657-ECFD-D178-4332-F4BFA426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567" y="5965225"/>
            <a:ext cx="914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SM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8-11</a:t>
            </a:r>
          </a:p>
        </p:txBody>
      </p:sp>
    </p:spTree>
    <p:extLst>
      <p:ext uri="{BB962C8B-B14F-4D97-AF65-F5344CB8AC3E}">
        <p14:creationId xmlns:p14="http://schemas.microsoft.com/office/powerpoint/2010/main" val="756075078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1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86751</TotalTime>
  <Words>267</Words>
  <Application>Microsoft Macintosh PowerPoint</Application>
  <PresentationFormat>Letter Paper (8.5x11 in)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Custom Design</vt:lpstr>
      <vt:lpstr>Content Slides with blue / blue text</vt:lpstr>
      <vt:lpstr>1_Content Slides with blue / grey text</vt:lpstr>
      <vt:lpstr>  Financial Referral Resources</vt:lpstr>
      <vt:lpstr>Steps to Making a Referral</vt:lpstr>
      <vt:lpstr>Determine Client’s Needs</vt:lpstr>
      <vt:lpstr>Is a Referral Necessary?</vt:lpstr>
      <vt:lpstr>Select and Make Referral</vt:lpstr>
      <vt:lpstr>Monitor and Follow Up</vt:lpstr>
      <vt:lpstr>Develop Your Resource Database</vt:lpstr>
      <vt:lpstr>Optional Activity: Rapid Resource</vt:lpstr>
      <vt:lpstr>Quick Reference Guide for Urgent Situations</vt:lpstr>
      <vt:lpstr>Resource Case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Samantha Salazar</cp:lastModifiedBy>
  <cp:revision>480</cp:revision>
  <cp:lastPrinted>2020-03-04T19:04:13Z</cp:lastPrinted>
  <dcterms:created xsi:type="dcterms:W3CDTF">2020-01-17T21:41:30Z</dcterms:created>
  <dcterms:modified xsi:type="dcterms:W3CDTF">2025-07-14T18:27:10Z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2024-07-30T14:38:53Z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d59917a1-4a23-49f0-ba3c-3730df5d6c45</vt:lpwstr>
  </property>
  <property fmtid="{D5CDD505-2E9C-101B-9397-08002B2CF9AE}" pid="11" name="MSIP_Label_21b8b91c-28ee-4d1f-b2ad-f390f537babc_ContentBits">
    <vt:lpwstr>0</vt:lpwstr>
  </property>
</Properties>
</file>